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3"/>
    <p:sldId id="1238" r:id="rId4"/>
    <p:sldId id="1266" r:id="rId5"/>
    <p:sldId id="1239" r:id="rId6"/>
    <p:sldId id="1243" r:id="rId7"/>
    <p:sldId id="1248" r:id="rId8"/>
    <p:sldId id="1267" r:id="rId9"/>
    <p:sldId id="1249" r:id="rId10"/>
    <p:sldId id="1268" r:id="rId11"/>
    <p:sldId id="1269" r:id="rId12"/>
    <p:sldId id="1251" r:id="rId13"/>
    <p:sldId id="1270" r:id="rId14"/>
    <p:sldId id="1252" r:id="rId15"/>
    <p:sldId id="1271" r:id="rId16"/>
    <p:sldId id="1272" r:id="rId17"/>
    <p:sldId id="1263" r:id="rId18"/>
    <p:sldId id="1264" r:id="rId19"/>
    <p:sldId id="1265" r:id="rId20"/>
    <p:sldId id="1253" r:id="rId2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E3F2E7"/>
    <a:srgbClr val="006EC0"/>
    <a:srgbClr val="F38928"/>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notesMaster" Target="notesMasters/notesMaster1.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8.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2.png"/><Relationship Id="rId3" Type="http://schemas.openxmlformats.org/officeDocument/2006/relationships/image" Target="../media/image31.png"/><Relationship Id="rId2" Type="http://schemas.openxmlformats.org/officeDocument/2006/relationships/image" Target="../media/image20.png"/><Relationship Id="rId1" Type="http://schemas.openxmlformats.org/officeDocument/2006/relationships/image" Target="../media/image30.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2.png"/><Relationship Id="rId2" Type="http://schemas.openxmlformats.org/officeDocument/2006/relationships/image" Target="../media/image22.png"/><Relationship Id="rId1" Type="http://schemas.openxmlformats.org/officeDocument/2006/relationships/image" Target="../media/image33.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6.png"/><Relationship Id="rId2" Type="http://schemas.openxmlformats.org/officeDocument/2006/relationships/image" Target="../media/image20.png"/><Relationship Id="rId1"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37.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1.png"/><Relationship Id="rId3" Type="http://schemas.openxmlformats.org/officeDocument/2006/relationships/image" Target="../media/image20.png"/><Relationship Id="rId2" Type="http://schemas.openxmlformats.org/officeDocument/2006/relationships/image" Target="../media/image40.png"/><Relationship Id="rId1" Type="http://schemas.openxmlformats.org/officeDocument/2006/relationships/image" Target="../media/image39.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2.png"/><Relationship Id="rId2" Type="http://schemas.openxmlformats.org/officeDocument/2006/relationships/image" Target="../media/image43.png"/><Relationship Id="rId1" Type="http://schemas.openxmlformats.org/officeDocument/2006/relationships/image" Target="../media/image42.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圆周运动</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匀速圆周运动快慢的描述</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704;FounderCES"/>
          <p:cNvPicPr/>
          <p:nvPr/>
        </p:nvPicPr>
        <p:blipFill>
          <a:blip r:embed="rId1"/>
          <a:stretch>
            <a:fillRect/>
          </a:stretch>
        </p:blipFill>
        <p:spPr>
          <a:xfrm>
            <a:off x="360854" y="836712"/>
            <a:ext cx="1228725" cy="431165"/>
          </a:xfrm>
          <a:prstGeom prst="rect">
            <a:avLst/>
          </a:prstGeom>
        </p:spPr>
      </p:pic>
      <p:sp>
        <p:nvSpPr>
          <p:cNvPr id="4" name="内容占位符 3"/>
          <p:cNvSpPr>
            <a:spLocks noGrp="1"/>
          </p:cNvSpPr>
          <p:nvPr>
            <p:ph idx="1"/>
          </p:nvPr>
        </p:nvSpPr>
        <p:spPr>
          <a:xfrm>
            <a:off x="360854" y="692696"/>
            <a:ext cx="11485848" cy="576248"/>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圆周运动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中的传动</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问题</a:t>
            </a:r>
            <a:endParaRPr lang="zh-CN" altLang="en-US"/>
          </a:p>
        </p:txBody>
      </p:sp>
      <p:graphicFrame>
        <p:nvGraphicFramePr>
          <p:cNvPr id="2" name="表格 1"/>
          <p:cNvGraphicFramePr>
            <a:graphicFrameLocks noGrp="1"/>
          </p:cNvGraphicFramePr>
          <p:nvPr/>
        </p:nvGraphicFramePr>
        <p:xfrm>
          <a:off x="350188" y="1412776"/>
          <a:ext cx="11496514" cy="4617720"/>
        </p:xfrm>
        <a:graphic>
          <a:graphicData uri="http://schemas.openxmlformats.org/drawingml/2006/table">
            <a:tbl>
              <a:tblPr firstRow="1" firstCol="1" bandRow="1"/>
              <a:tblGrid>
                <a:gridCol w="1239324"/>
                <a:gridCol w="3065534"/>
                <a:gridCol w="3888432"/>
                <a:gridCol w="3303224"/>
              </a:tblGrid>
              <a:tr h="548640">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同轴转动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皮带传动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齿轮传动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19456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装置</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两点在同轴转动的两个圆盘边缘</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两个轮子用皮带连接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两点分别是两个轮子边缘的</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两个齿轮轮齿啮合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两点分别是两个齿轮边缘上的</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tabLst>
                          <a:tab pos="5850890" algn="l"/>
                        </a:tabLs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8" name="25lk665.jpg"/>
          <p:cNvPicPr/>
          <p:nvPr/>
        </p:nvPicPr>
        <p:blipFill>
          <a:blip r:embed="rId2"/>
          <a:stretch>
            <a:fillRect/>
          </a:stretch>
        </p:blipFill>
        <p:spPr>
          <a:xfrm>
            <a:off x="5015086" y="3933056"/>
            <a:ext cx="2976880" cy="1695450"/>
          </a:xfrm>
          <a:prstGeom prst="rect">
            <a:avLst/>
          </a:prstGeom>
        </p:spPr>
      </p:pic>
      <p:pic>
        <p:nvPicPr>
          <p:cNvPr id="10" name="25lk664.jpg"/>
          <p:cNvPicPr/>
          <p:nvPr/>
        </p:nvPicPr>
        <p:blipFill>
          <a:blip r:embed="rId3"/>
          <a:stretch>
            <a:fillRect/>
          </a:stretch>
        </p:blipFill>
        <p:spPr>
          <a:xfrm>
            <a:off x="2062758" y="3284984"/>
            <a:ext cx="1981200" cy="2450465"/>
          </a:xfrm>
          <a:prstGeom prst="rect">
            <a:avLst/>
          </a:prstGeom>
        </p:spPr>
      </p:pic>
      <p:pic>
        <p:nvPicPr>
          <p:cNvPr id="11" name="25lk666.jpg"/>
          <p:cNvPicPr/>
          <p:nvPr/>
        </p:nvPicPr>
        <p:blipFill>
          <a:blip r:embed="rId4"/>
          <a:stretch>
            <a:fillRect/>
          </a:stretch>
        </p:blipFill>
        <p:spPr>
          <a:xfrm>
            <a:off x="8883881" y="3925295"/>
            <a:ext cx="2664296" cy="165618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34566" y="836712"/>
              <a:ext cx="11449273" cy="3847275"/>
            </p:xfrm>
            <a:graphic>
              <a:graphicData uri="http://schemas.openxmlformats.org/drawingml/2006/table">
                <a:tbl>
                  <a:tblPr firstRow="1" firstCol="1" bandRow="1"/>
                  <a:tblGrid>
                    <a:gridCol w="1338227"/>
                    <a:gridCol w="2899491"/>
                    <a:gridCol w="3940334"/>
                    <a:gridCol w="3271221"/>
                  </a:tblGrid>
                  <a:tr h="504056">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同轴转动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皮带传动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齿轮传动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480176">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角速度、周期相同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线速度大小相同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线速度大小相同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70872">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转动方向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103323">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线速度与半径成正比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den>
                              </m:f>
                            </m:oMath>
                          </a14:m>
                          <a:endParaRPr lang="zh-CN"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角速度与半径成反比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周期</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与半径成正比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sz="2400" b="1" i="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oMath>
                          </a14:m>
                          <a:endParaRPr lang="zh-CN"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角速度与半径成反比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周期</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与半径成正比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den>
                              </m:f>
                            </m:oMath>
                          </a14:m>
                          <a:endParaRPr lang="zh-CN" sz="240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334566" y="836712"/>
              <a:ext cx="11449273" cy="3847275"/>
            </p:xfrm>
            <a:graphic>
              <a:graphicData uri="http://schemas.openxmlformats.org/drawingml/2006/table">
                <a:tbl>
                  <a:tblPr firstRow="1" firstCol="1" bandRow="1"/>
                  <a:tblGrid>
                    <a:gridCol w="1338227"/>
                    <a:gridCol w="2899491"/>
                    <a:gridCol w="3940334"/>
                    <a:gridCol w="3271221"/>
                  </a:tblGrid>
                  <a:tr h="504056">
                    <a:tc>
                      <a:txBody>
                        <a:bodyPr/>
                        <a:lstStyle/>
                        <a:p>
                          <a:pPr algn="ctr" hangingPunct="0">
                            <a:lnSpc>
                              <a:spcPct val="150000"/>
                            </a:lnSpc>
                            <a:spcAft>
                              <a:spcPts val="0"/>
                            </a:spcAft>
                            <a:tabLst>
                              <a:tab pos="585089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同轴转动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皮带传动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齿轮传动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480176">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角速度、周期相同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线速度大小相同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线速度大小相同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70872">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转动方向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18567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58884" marR="588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89648;FounderCES"/>
          <p:cNvPicPr/>
          <p:nvPr/>
        </p:nvPicPr>
        <p:blipFill>
          <a:blip r:embed="rId1"/>
          <a:stretch>
            <a:fillRect/>
          </a:stretch>
        </p:blipFill>
        <p:spPr>
          <a:xfrm>
            <a:off x="355377" y="836712"/>
            <a:ext cx="1203325" cy="387350"/>
          </a:xfrm>
          <a:prstGeom prst="rect">
            <a:avLst/>
          </a:prstGeom>
        </p:spPr>
      </p:pic>
      <p:pic>
        <p:nvPicPr>
          <p:cNvPr id="6" name="24答案.eps" descr="id:2147489697;FounderCES"/>
          <p:cNvPicPr/>
          <p:nvPr/>
        </p:nvPicPr>
        <p:blipFill>
          <a:blip r:embed="rId2"/>
          <a:stretch>
            <a:fillRect/>
          </a:stretch>
        </p:blipFill>
        <p:spPr>
          <a:xfrm>
            <a:off x="461330" y="4991119"/>
            <a:ext cx="840740" cy="299720"/>
          </a:xfrm>
          <a:prstGeom prst="rect">
            <a:avLst/>
          </a:prstGeom>
        </p:spPr>
      </p:pic>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692696"/>
                <a:ext cx="11485848" cy="420497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河南洛阳强基联盟月考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日，第二届上海合作组织雪地自行车赛在哈尔滨太阳岛风景区开赛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自行车的主要构成部件有前后轮、飞轮、链条、链轮等，其部分部件示意图如图所示，其中大齿轮（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即链轮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）、小齿轮（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即飞轮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）和后轮的半径分别为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 cm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现假设脚踏板的转速为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，则该自行车前进的速度大小为（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68 m/s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 m/s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72 m/s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692696"/>
                <a:ext cx="11485848" cy="4204970"/>
              </a:xfrm>
              <a:blipFill rotWithShape="1">
                <a:blip r:embed="rId3"/>
                <a:stretch>
                  <a:fillRect l="-2" t="-13" r="1" b="13"/>
                </a:stretch>
              </a:blipFill>
            </p:spPr>
            <p:txBody>
              <a:bodyPr/>
              <a:lstStyle/>
              <a:p>
                <a:r>
                  <a:rPr lang="zh-CN" altLang="en-US">
                    <a:noFill/>
                  </a:rPr>
                  <a:t> </a:t>
                </a:r>
              </a:p>
            </p:txBody>
          </p:sp>
        </mc:Fallback>
      </mc:AlternateContent>
      <p:pic>
        <p:nvPicPr>
          <p:cNvPr id="5" name="25lk667.jpg" descr="id:2147491589;FounderCES"/>
          <p:cNvPicPr/>
          <p:nvPr/>
        </p:nvPicPr>
        <p:blipFill>
          <a:blip r:embed="rId4"/>
          <a:stretch>
            <a:fillRect/>
          </a:stretch>
        </p:blipFill>
        <p:spPr>
          <a:xfrm>
            <a:off x="8025025" y="3140968"/>
            <a:ext cx="3790950" cy="1869440"/>
          </a:xfrm>
          <a:prstGeom prst="rect">
            <a:avLst/>
          </a:prstGeom>
        </p:spPr>
      </p:pic>
      <p:sp>
        <p:nvSpPr>
          <p:cNvPr id="2" name="矩形 1"/>
          <p:cNvSpPr/>
          <p:nvPr/>
        </p:nvSpPr>
        <p:spPr>
          <a:xfrm>
            <a:off x="1397434" y="4817813"/>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46120"/>
                <a:ext cx="11485848" cy="271145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大齿轮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转动的角速度为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大齿轮边缘点转动的线速度为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小齿轮边缘点转动的线速度与大齿轮边缘点转动的线速度相等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小齿轮和后轮的角速度相等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所以自行车前进的速度大小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ea typeface="宋体" panose="02010600030101010101" pitchFamily="2" charset="-122"/>
                    <a:cs typeface="Times New Roman" panose="02020603050405020304" pitchFamily="18" charset="0"/>
                  </a:rPr>
                  <a:t>.72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46120"/>
                <a:ext cx="11485848" cy="2711450"/>
              </a:xfrm>
              <a:blipFill rotWithShape="1">
                <a:blip r:embed="rId1"/>
                <a:stretch>
                  <a:fillRect l="-2" t="-23" r="1" b="23"/>
                </a:stretch>
              </a:blipFill>
            </p:spPr>
            <p:txBody>
              <a:bodyPr/>
              <a:lstStyle/>
              <a:p>
                <a:r>
                  <a:rPr lang="zh-CN" altLang="en-US">
                    <a:noFill/>
                  </a:rPr>
                  <a:t> </a:t>
                </a:r>
              </a:p>
            </p:txBody>
          </p:sp>
        </mc:Fallback>
      </mc:AlternateContent>
      <p:pic>
        <p:nvPicPr>
          <p:cNvPr id="3" name="24解析.eps" descr="id:2147491596;FounderCES"/>
          <p:cNvPicPr/>
          <p:nvPr/>
        </p:nvPicPr>
        <p:blipFill>
          <a:blip r:embed="rId2"/>
          <a:stretch>
            <a:fillRect/>
          </a:stretch>
        </p:blipFill>
        <p:spPr>
          <a:xfrm>
            <a:off x="360854" y="980728"/>
            <a:ext cx="840740" cy="299720"/>
          </a:xfrm>
          <a:prstGeom prst="rect">
            <a:avLst/>
          </a:prstGeom>
        </p:spPr>
      </p:pic>
      <p:pic>
        <p:nvPicPr>
          <p:cNvPr id="4" name="25lk667.jpg" descr="id:2147491589;FounderCES"/>
          <p:cNvPicPr/>
          <p:nvPr/>
        </p:nvPicPr>
        <p:blipFill>
          <a:blip r:embed="rId3"/>
          <a:stretch>
            <a:fillRect/>
          </a:stretch>
        </p:blipFill>
        <p:spPr>
          <a:xfrm>
            <a:off x="3142878" y="3429000"/>
            <a:ext cx="4824536" cy="244827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792239"/>
          </a:xfrm>
          <a:solidFill>
            <a:srgbClr val="E3F2E7"/>
          </a:solidFill>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处理传动装置中各物理量间的关系时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关键是确定其相同的量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同轴转动的物体上各点的角速度、转速和周期相等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但半径不同的各点线速度不同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皮带传动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皮带不打滑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中与皮带接触的两轮边缘上各点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或啮合的齿轮边缘的各点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的线速度大小相同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角速度与半径有关</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eps" descr="id:2147489760;FounderCES"/>
          <p:cNvPicPr/>
          <p:nvPr/>
        </p:nvPicPr>
        <p:blipFill>
          <a:blip r:embed="rId1"/>
          <a:stretch>
            <a:fillRect/>
          </a:stretch>
        </p:blipFill>
        <p:spPr>
          <a:xfrm>
            <a:off x="406574" y="910217"/>
            <a:ext cx="1612900" cy="31813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3.eps" descr="id:2147489711;FounderCES"/>
          <p:cNvPicPr/>
          <p:nvPr/>
        </p:nvPicPr>
        <p:blipFill>
          <a:blip r:embed="rId1"/>
          <a:stretch>
            <a:fillRect/>
          </a:stretch>
        </p:blipFill>
        <p:spPr>
          <a:xfrm>
            <a:off x="386424" y="908720"/>
            <a:ext cx="1203325" cy="387350"/>
          </a:xfrm>
          <a:prstGeom prst="rect">
            <a:avLst/>
          </a:prstGeom>
        </p:spPr>
      </p:pic>
      <p:pic>
        <p:nvPicPr>
          <p:cNvPr id="4" name="24答案.eps" descr="id:2147489725;FounderCES"/>
          <p:cNvPicPr/>
          <p:nvPr/>
        </p:nvPicPr>
        <p:blipFill>
          <a:blip r:embed="rId2"/>
          <a:stretch>
            <a:fillRect/>
          </a:stretch>
        </p:blipFill>
        <p:spPr>
          <a:xfrm>
            <a:off x="386424" y="5373216"/>
            <a:ext cx="840740" cy="299720"/>
          </a:xfrm>
          <a:prstGeom prst="rect">
            <a:avLst/>
          </a:prstGeom>
        </p:spPr>
      </p:pic>
      <p:sp>
        <p:nvSpPr>
          <p:cNvPr id="6" name="内容占位符 5"/>
          <p:cNvSpPr>
            <a:spLocks noGrp="1"/>
          </p:cNvSpPr>
          <p:nvPr>
            <p:ph idx="1"/>
          </p:nvPr>
        </p:nvSpPr>
        <p:spPr>
          <a:xfrm>
            <a:off x="360854" y="764704"/>
            <a:ext cx="11485848" cy="452431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河北石家庄市第一中学期末改编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）如图所示是一皮带传动装置的示意图，右轮半径为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是它边缘上的一点；左侧是一轮轴，大轮半径为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，小轮半径为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点在小轮上，到小轮中心的距离为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点分别位于小轮和大轮的边缘上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如果传动过程中皮带不打滑，那么下列选项正确的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点角速度之比为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点线速度大小之比为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点转过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圈时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点也转过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点的线速度</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5lk668.jpg" descr="id:2147491624;FounderCES"/>
          <p:cNvPicPr/>
          <p:nvPr/>
        </p:nvPicPr>
        <p:blipFill>
          <a:blip r:embed="rId3"/>
          <a:stretch>
            <a:fillRect/>
          </a:stretch>
        </p:blipFill>
        <p:spPr>
          <a:xfrm>
            <a:off x="7247334" y="3026861"/>
            <a:ext cx="4178300" cy="2190750"/>
          </a:xfrm>
          <a:prstGeom prst="rect">
            <a:avLst/>
          </a:prstGeom>
        </p:spPr>
      </p:pic>
      <p:sp>
        <p:nvSpPr>
          <p:cNvPr id="2" name="矩形 1"/>
          <p:cNvSpPr/>
          <p:nvPr/>
        </p:nvSpPr>
        <p:spPr>
          <a:xfrm>
            <a:off x="1270670" y="5199910"/>
            <a:ext cx="389850"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476672"/>
                <a:ext cx="11485848" cy="6294755"/>
              </a:xfrm>
            </p:spPr>
            <p:txBody>
              <a:bodyPr/>
              <a:lstStyle/>
              <a:p>
                <a:pPr hangingPunct="0">
                  <a:spcAft>
                    <a:spcPts val="0"/>
                  </a:spcAft>
                  <a:tabLst>
                    <a:tab pos="5850890" algn="l"/>
                  </a:tabLs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点的线速度大小相等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num>
                      <m:den>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点的角速度相等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点角速度之比为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点的角速度相等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点的线速度之比等于半径之比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点的线速度大小之比为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又因为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点的线速度大小相等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点的线速度大小之比为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点的角速度相等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点运动的周期相同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点的转速相同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又因为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endPar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850890" algn="l"/>
                  </a:tabLs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点转过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圈时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点转过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点的线速度大小相等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476672"/>
                <a:ext cx="11485848" cy="6294755"/>
              </a:xfrm>
              <a:blipFill rotWithShape="1">
                <a:blip r:embed="rId1"/>
                <a:stretch>
                  <a:fillRect l="-2" t="-7" r="1" b="7"/>
                </a:stretch>
              </a:blipFill>
            </p:spPr>
            <p:txBody>
              <a:bodyPr/>
              <a:lstStyle/>
              <a:p>
                <a:r>
                  <a:rPr lang="zh-CN" altLang="en-US">
                    <a:noFill/>
                  </a:rPr>
                  <a:t> </a:t>
                </a:r>
              </a:p>
            </p:txBody>
          </p:sp>
        </mc:Fallback>
      </mc:AlternateContent>
      <p:pic>
        <p:nvPicPr>
          <p:cNvPr id="3" name="24解析.eps" descr="id:2147491631;FounderCES"/>
          <p:cNvPicPr/>
          <p:nvPr/>
        </p:nvPicPr>
        <p:blipFill>
          <a:blip r:embed="rId2"/>
          <a:stretch>
            <a:fillRect/>
          </a:stretch>
        </p:blipFill>
        <p:spPr>
          <a:xfrm>
            <a:off x="501685" y="1286585"/>
            <a:ext cx="840740" cy="29972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圆周运动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的多解</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1645;FounderCES"/>
          <p:cNvPicPr/>
          <p:nvPr/>
        </p:nvPicPr>
        <p:blipFill>
          <a:blip r:embed="rId1"/>
          <a:stretch>
            <a:fillRect/>
          </a:stretch>
        </p:blipFill>
        <p:spPr>
          <a:xfrm>
            <a:off x="334566" y="881937"/>
            <a:ext cx="1228725" cy="431165"/>
          </a:xfrm>
          <a:prstGeom prst="rect">
            <a:avLst/>
          </a:prstGeom>
        </p:spPr>
      </p:pic>
      <p:graphicFrame>
        <p:nvGraphicFramePr>
          <p:cNvPr id="2" name="表格 1"/>
          <p:cNvGraphicFramePr>
            <a:graphicFrameLocks noGrp="1"/>
          </p:cNvGraphicFramePr>
          <p:nvPr/>
        </p:nvGraphicFramePr>
        <p:xfrm>
          <a:off x="335348" y="1488152"/>
          <a:ext cx="11448490" cy="4389120"/>
        </p:xfrm>
        <a:graphic>
          <a:graphicData uri="http://schemas.openxmlformats.org/drawingml/2006/table">
            <a:tbl>
              <a:tblPr firstRow="1" firstCol="1" bandRow="1"/>
              <a:tblGrid>
                <a:gridCol w="1727410"/>
                <a:gridCol w="9721080"/>
              </a:tblGrid>
              <a:tr h="352215">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研究对象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匀速圆周运动的多解问题含有两个物体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一般做不同运动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01" marR="10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26161">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一个物体做匀速圆周运动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另一个物体做不同的运动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如平抛运动、匀速直线运动、匀速圆周运动等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01" marR="10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34810">
                <a:tc>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根据等时性建立等式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求解待求物理量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01" marR="10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91350">
                <a:tc rowSpan="2">
                  <a:txBody>
                    <a:bodyPr/>
                    <a:lstStyle/>
                    <a:p>
                      <a:pPr algn="ctr"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分析技巧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抓住联系点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明确题中两个物体的运动性质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抓住两种运动的联系点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01" marR="10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7890">
                <a:tc vMerge="1">
                  <a:tcPr/>
                </a:tc>
                <a:tc>
                  <a:txBody>
                    <a:bodyPr/>
                    <a:lstStyle/>
                    <a:p>
                      <a:pPr algn="l" hangingPunct="0">
                        <a:lnSpc>
                          <a:spcPct val="150000"/>
                        </a:lnSpc>
                        <a:spcAft>
                          <a:spcPts val="0"/>
                        </a:spcAft>
                        <a:tabLst>
                          <a:tab pos="585089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先特殊后一般</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先考虑第一个周期的情况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再根据圆周运动的周期性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在转过的角度上加</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2π</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01" marR="10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620688"/>
                <a:ext cx="11485848" cy="5525295"/>
              </a:xfrm>
            </p:spPr>
            <p:txBody>
              <a:bodyPr/>
              <a:lstStyle/>
              <a:p>
                <a:pPr hangingPunct="0">
                  <a:lnSpc>
                    <a:spcPct val="130000"/>
                  </a:lnSpc>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山东省济南第一中学期中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的水平圆盘绕中心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点做匀速圆周运动，在圆盘中心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点正上方高度为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处沿半径方向水平抛出一个小球，小球的初速度沿直径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方向，从上向下看圆盘沿顺时针方向转动，小球恰好击中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，不计空气阻力，则下列说法中正确的是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小球从抛出到击中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点所用的时间为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den>
                        </m:f>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小球击中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点时的速度为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圆盘转动的周期可能为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圆盘转动的角速度可能为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den>
                        </m:f>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620688"/>
                <a:ext cx="11485848" cy="5525295"/>
              </a:xfrm>
              <a:blipFill rotWithShape="1">
                <a:blip r:embed="rId1"/>
                <a:stretch>
                  <a:fillRect l="-2" t="-5" r="1" b="8"/>
                </a:stretch>
              </a:blipFill>
            </p:spPr>
            <p:txBody>
              <a:bodyPr/>
              <a:lstStyle/>
              <a:p>
                <a:r>
                  <a:rPr lang="zh-CN" altLang="en-US">
                    <a:noFill/>
                  </a:rPr>
                  <a:t> </a:t>
                </a:r>
              </a:p>
            </p:txBody>
          </p:sp>
        </mc:Fallback>
      </mc:AlternateContent>
      <p:pic>
        <p:nvPicPr>
          <p:cNvPr id="3" name="24典例4.eps" descr="id:2147491660;FounderCES"/>
          <p:cNvPicPr/>
          <p:nvPr/>
        </p:nvPicPr>
        <p:blipFill>
          <a:blip r:embed="rId2"/>
          <a:stretch>
            <a:fillRect/>
          </a:stretch>
        </p:blipFill>
        <p:spPr>
          <a:xfrm>
            <a:off x="351555" y="747452"/>
            <a:ext cx="1203325" cy="387350"/>
          </a:xfrm>
          <a:prstGeom prst="rect">
            <a:avLst/>
          </a:prstGeom>
        </p:spPr>
      </p:pic>
      <p:pic>
        <p:nvPicPr>
          <p:cNvPr id="4" name="24答案.eps" descr="id:2147491688;FounderCES"/>
          <p:cNvPicPr/>
          <p:nvPr/>
        </p:nvPicPr>
        <p:blipFill>
          <a:blip r:embed="rId3"/>
          <a:stretch>
            <a:fillRect/>
          </a:stretch>
        </p:blipFill>
        <p:spPr>
          <a:xfrm>
            <a:off x="360854" y="6214142"/>
            <a:ext cx="840740" cy="299720"/>
          </a:xfrm>
          <a:prstGeom prst="rect">
            <a:avLst/>
          </a:prstGeom>
        </p:spPr>
      </p:pic>
      <p:sp>
        <p:nvSpPr>
          <p:cNvPr id="2" name="矩形 1"/>
          <p:cNvSpPr/>
          <p:nvPr/>
        </p:nvSpPr>
        <p:spPr>
          <a:xfrm>
            <a:off x="1210893" y="6040836"/>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pic>
        <p:nvPicPr>
          <p:cNvPr id="6" name="25lk669.jpg" descr="id:2147491667;FounderCES"/>
          <p:cNvPicPr/>
          <p:nvPr/>
        </p:nvPicPr>
        <p:blipFill>
          <a:blip r:embed="rId4"/>
          <a:stretch>
            <a:fillRect/>
          </a:stretch>
        </p:blipFill>
        <p:spPr>
          <a:xfrm>
            <a:off x="6743278" y="2852936"/>
            <a:ext cx="4352925" cy="25793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548680"/>
                <a:ext cx="11485848" cy="5494261"/>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在竖直方向做自由落体运动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小球击中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点时竖直方向的速度为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小球做平抛运动的过程中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圆盘转动的时间为</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nT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只要</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在小球做平抛运动的时间内</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圆盘转整数圈加半圈就可以击中</a:t>
                </a:r>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圆盘转动的角速度为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548680"/>
                <a:ext cx="11485848" cy="5494261"/>
              </a:xfrm>
              <a:blipFill rotWithShape="1">
                <a:blip r:embed="rId1"/>
                <a:stretch>
                  <a:fillRect l="-2" t="-555" r="1" b="5"/>
                </a:stretch>
              </a:blipFill>
            </p:spPr>
            <p:txBody>
              <a:bodyPr/>
              <a:lstStyle/>
              <a:p>
                <a:r>
                  <a:rPr lang="zh-CN" altLang="en-US">
                    <a:noFill/>
                  </a:rPr>
                  <a:t> </a:t>
                </a:r>
              </a:p>
            </p:txBody>
          </p:sp>
        </mc:Fallback>
      </mc:AlternateContent>
      <p:pic>
        <p:nvPicPr>
          <p:cNvPr id="3" name="箭头右下.eps" descr="id:2147491681;FounderCES"/>
          <p:cNvPicPr/>
          <p:nvPr/>
        </p:nvPicPr>
        <p:blipFill>
          <a:blip r:embed="rId2"/>
          <a:stretch>
            <a:fillRect/>
          </a:stretch>
        </p:blipFill>
        <p:spPr>
          <a:xfrm>
            <a:off x="515660" y="3274000"/>
            <a:ext cx="394970" cy="310515"/>
          </a:xfrm>
          <a:prstGeom prst="rect">
            <a:avLst/>
          </a:prstGeom>
        </p:spPr>
      </p:pic>
      <p:pic>
        <p:nvPicPr>
          <p:cNvPr id="5" name="24解析.eps" descr="id:2147491674;FounderCES"/>
          <p:cNvPicPr/>
          <p:nvPr/>
        </p:nvPicPr>
        <p:blipFill>
          <a:blip r:embed="rId3"/>
          <a:stretch>
            <a:fillRect/>
          </a:stretch>
        </p:blipFill>
        <p:spPr>
          <a:xfrm>
            <a:off x="429930" y="1124744"/>
            <a:ext cx="840740" cy="29972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422798" y="4941168"/>
            <a:ext cx="604942" cy="561983"/>
          </a:xfrm>
          <a:prstGeom prst="rect">
            <a:avLst/>
          </a:prstGeom>
        </p:spPr>
      </p:pic>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4807" y="692696"/>
            <a:ext cx="6380842" cy="648748"/>
          </a:xfrm>
          <a:prstGeom prst="rect">
            <a:avLst/>
          </a:prstGeom>
        </p:spPr>
      </p:pic>
      <p:pic>
        <p:nvPicPr>
          <p:cNvPr id="4" name="知识点1.eps" descr="id:2147489557;FounderCES"/>
          <p:cNvPicPr/>
          <p:nvPr/>
        </p:nvPicPr>
        <p:blipFill>
          <a:blip r:embed="rId3"/>
          <a:stretch>
            <a:fillRect/>
          </a:stretch>
        </p:blipFill>
        <p:spPr>
          <a:xfrm>
            <a:off x="360854" y="1628800"/>
            <a:ext cx="1561465" cy="431165"/>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1484784"/>
                <a:ext cx="11485848" cy="4700270"/>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线速度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匀速圆周运动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把在任意相等时间内通过的弧长都相等的圆周运动称为匀速圆周运动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线速度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）定义：物理学中，将做匀速圆周运动的物体上某点通过的弧长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与所用时间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之比称为匀速圆周运动的线速度，用符号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）方向：圆周运动线速度的方向总是沿圆周的切线方向</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1484784"/>
                <a:ext cx="11485848" cy="4700270"/>
              </a:xfrm>
              <a:blipFill rotWithShape="1">
                <a:blip r:embed="rId4"/>
                <a:stretch>
                  <a:fillRect l="-2" t="-3" r="1" b="3"/>
                </a:stretch>
              </a:blipFill>
            </p:spPr>
            <p:txBody>
              <a:bodyPr/>
              <a:lstStyle/>
              <a:p>
                <a:r>
                  <a:rPr lang="zh-CN" altLang="en-US">
                    <a:noFill/>
                  </a:rPr>
                  <a:t> </a:t>
                </a:r>
              </a:p>
            </p:txBody>
          </p:sp>
        </mc:Fallback>
      </mc:AlternateContent>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054646" y="3717032"/>
            <a:ext cx="720080" cy="507195"/>
          </a:xfrm>
          <a:prstGeom prst="rect">
            <a:avLst/>
          </a:prstGeom>
        </p:spPr>
      </p:pic>
      <p:pic>
        <p:nvPicPr>
          <p:cNvPr id="3" name="知识点2.eps" descr="id:2147489564;FounderCES"/>
          <p:cNvPicPr/>
          <p:nvPr/>
        </p:nvPicPr>
        <p:blipFill>
          <a:blip r:embed="rId2"/>
          <a:stretch>
            <a:fillRect/>
          </a:stretch>
        </p:blipFill>
        <p:spPr>
          <a:xfrm>
            <a:off x="360854" y="908720"/>
            <a:ext cx="1623695" cy="43116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64704"/>
                <a:ext cx="11485848" cy="4700270"/>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角速度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物理学中，将半径转过的角度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与所用时间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之比称为匀速圆周运动的角速度，用符号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𝝋</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，对某一确定的匀速圆周运动，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是不变的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在国际单位制中，角速度的单位是弧度每秒，符号是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rad/s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64704"/>
                <a:ext cx="11485848" cy="4700270"/>
              </a:xfrm>
              <a:blipFill rotWithShape="1">
                <a:blip r:embed="rId3"/>
                <a:stretch>
                  <a:fillRect l="-2" t="-3" r="1" b="3"/>
                </a:stretch>
              </a:blipFill>
            </p:spPr>
            <p:txBody>
              <a:bodyPr/>
              <a:lstStyle/>
              <a:p>
                <a:r>
                  <a:rPr lang="zh-CN" altLang="en-US">
                    <a:noFill/>
                  </a:rPr>
                  <a:t> </a:t>
                </a:r>
              </a:p>
            </p:txBody>
          </p:sp>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808202" y="3709362"/>
            <a:ext cx="576064" cy="586734"/>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31304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周期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、频率和转速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周期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把周期性运动每重复一次所需要的时间称为周期，用符号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频率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在一段时间内，运动重复的次数与这段时间之比称为频率，用符号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频率的大小等于周期的倒数，即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，单位是赫兹，符号为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Hz</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转速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转速是物体一段时间内转过的圈数与这段时间之比，用符号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表示，单位是转每秒（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）或转每分（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r/min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313045"/>
              </a:xfrm>
              <a:blipFill rotWithShape="1">
                <a:blip r:embed="rId2"/>
                <a:stretch>
                  <a:fillRect l="-2" t="-12" r="1" b="12"/>
                </a:stretch>
              </a:blipFill>
            </p:spPr>
            <p:txBody>
              <a:bodyPr/>
              <a:lstStyle/>
              <a:p>
                <a:r>
                  <a:rPr lang="zh-CN" altLang="en-US">
                    <a:noFill/>
                  </a:rPr>
                  <a:t> </a:t>
                </a:r>
              </a:p>
            </p:txBody>
          </p:sp>
        </mc:Fallback>
      </mc:AlternateContent>
      <p:pic>
        <p:nvPicPr>
          <p:cNvPr id="4" name="知识点3.eps" descr="id:2147491497;FounderCES"/>
          <p:cNvPicPr/>
          <p:nvPr/>
        </p:nvPicPr>
        <p:blipFill>
          <a:blip r:embed="rId3"/>
          <a:stretch>
            <a:fillRect/>
          </a:stretch>
        </p:blipFill>
        <p:spPr>
          <a:xfrm>
            <a:off x="478582" y="836712"/>
            <a:ext cx="1623695" cy="43116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063724" y="2027182"/>
            <a:ext cx="2007146" cy="618356"/>
          </a:xfrm>
          <a:prstGeom prst="rect">
            <a:avLst/>
          </a:prstGeom>
        </p:spPr>
      </p:pic>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4213974"/>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线速度</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、角速度和周期的关系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关系式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由以上二式可得</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，该式表明：在匀速圆周运动中，当半径一定时，线速度与角速度成正比；当角速度一定时，线速度与半径成正比；当线速度一定时，角速度与半径成反比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4213974"/>
              </a:xfrm>
              <a:blipFill rotWithShape="1">
                <a:blip r:embed="rId2"/>
                <a:stretch>
                  <a:fillRect l="-2" t="-15" r="1" b="3"/>
                </a:stretch>
              </a:blipFill>
            </p:spPr>
            <p:txBody>
              <a:bodyPr/>
              <a:lstStyle/>
              <a:p>
                <a:r>
                  <a:rPr lang="zh-CN" altLang="en-US">
                    <a:noFill/>
                  </a:rPr>
                  <a:t> </a:t>
                </a:r>
              </a:p>
            </p:txBody>
          </p:sp>
        </mc:Fallback>
      </mc:AlternateContent>
      <p:pic>
        <p:nvPicPr>
          <p:cNvPr id="3" name="知识点4.eps" descr="id:2147491504;FounderCES"/>
          <p:cNvPicPr/>
          <p:nvPr/>
        </p:nvPicPr>
        <p:blipFill>
          <a:blip r:embed="rId3"/>
          <a:stretch>
            <a:fillRect/>
          </a:stretch>
        </p:blipFill>
        <p:spPr>
          <a:xfrm>
            <a:off x="360854" y="908720"/>
            <a:ext cx="1623695" cy="43116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12293" y="690635"/>
            <a:ext cx="6349737" cy="697626"/>
          </a:xfrm>
          <a:prstGeom prst="rect">
            <a:avLst/>
          </a:prstGeom>
        </p:spPr>
      </p:pic>
      <p:pic>
        <p:nvPicPr>
          <p:cNvPr id="4" name="要点1.eps" descr="id:2147489585;FounderCES"/>
          <p:cNvPicPr/>
          <p:nvPr/>
        </p:nvPicPr>
        <p:blipFill>
          <a:blip r:embed="rId2"/>
          <a:stretch>
            <a:fillRect/>
          </a:stretch>
        </p:blipFill>
        <p:spPr>
          <a:xfrm>
            <a:off x="360854" y="1556792"/>
            <a:ext cx="1228725" cy="431165"/>
          </a:xfrm>
          <a:prstGeom prst="rect">
            <a:avLst/>
          </a:prstGeom>
        </p:spPr>
      </p:pic>
      <p:sp>
        <p:nvSpPr>
          <p:cNvPr id="5" name="内容占位符 4"/>
          <p:cNvSpPr>
            <a:spLocks noGrp="1"/>
          </p:cNvSpPr>
          <p:nvPr>
            <p:ph idx="1"/>
          </p:nvPr>
        </p:nvSpPr>
        <p:spPr>
          <a:xfrm>
            <a:off x="360854" y="1484784"/>
            <a:ext cx="11485848" cy="576248"/>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线速度</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、角速度、周期、转速之间的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5lk662.jpg" descr="id:2147491525;FounderCES"/>
          <p:cNvPicPr/>
          <p:nvPr/>
        </p:nvPicPr>
        <p:blipFill>
          <a:blip r:embed="rId3"/>
          <a:stretch>
            <a:fillRect/>
          </a:stretch>
        </p:blipFill>
        <p:spPr>
          <a:xfrm>
            <a:off x="2926854" y="2164501"/>
            <a:ext cx="5867400" cy="410718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599;FounderCES"/>
          <p:cNvPicPr/>
          <p:nvPr/>
        </p:nvPicPr>
        <p:blipFill>
          <a:blip r:embed="rId1"/>
          <a:stretch>
            <a:fillRect/>
          </a:stretch>
        </p:blipFill>
        <p:spPr>
          <a:xfrm>
            <a:off x="325676" y="908720"/>
            <a:ext cx="1203325" cy="387350"/>
          </a:xfrm>
          <a:prstGeom prst="rect">
            <a:avLst/>
          </a:prstGeom>
        </p:spPr>
      </p:pic>
      <p:sp>
        <p:nvSpPr>
          <p:cNvPr id="5" name="内容占位符 4"/>
          <p:cNvSpPr>
            <a:spLocks noGrp="1"/>
          </p:cNvSpPr>
          <p:nvPr>
            <p:ph idx="1"/>
          </p:nvPr>
        </p:nvSpPr>
        <p:spPr>
          <a:xfrm>
            <a:off x="360854" y="764704"/>
            <a:ext cx="11485848" cy="4212692"/>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江苏江阴市青阳中学月考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两艘快艇在湖面上做匀速圆周运动，如图所示，在相同的时间内，它们通过的路程之比是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，运动方向改变的角度之比是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以下说法错误的是（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运动的线速度大小之比为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运动的角速度大小之比为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运动的周期之比为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做圆周运动的半径之比为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lk663.jpg" descr="id:2147491539;FounderCES"/>
          <p:cNvPicPr/>
          <p:nvPr/>
        </p:nvPicPr>
        <p:blipFill>
          <a:blip r:embed="rId2"/>
          <a:stretch>
            <a:fillRect/>
          </a:stretch>
        </p:blipFill>
        <p:spPr>
          <a:xfrm>
            <a:off x="7103318" y="2132856"/>
            <a:ext cx="3600450" cy="2514600"/>
          </a:xfrm>
          <a:prstGeom prst="rect">
            <a:avLst/>
          </a:prstGeom>
        </p:spPr>
      </p:pic>
      <p:pic>
        <p:nvPicPr>
          <p:cNvPr id="6" name="24答案.eps" descr="id:2147491553;FounderCES"/>
          <p:cNvPicPr/>
          <p:nvPr/>
        </p:nvPicPr>
        <p:blipFill>
          <a:blip r:embed="rId3"/>
          <a:stretch>
            <a:fillRect/>
          </a:stretch>
        </p:blipFill>
        <p:spPr>
          <a:xfrm>
            <a:off x="406574" y="4826442"/>
            <a:ext cx="840740" cy="299720"/>
          </a:xfrm>
          <a:prstGeom prst="rect">
            <a:avLst/>
          </a:prstGeom>
        </p:spPr>
      </p:pic>
      <p:sp>
        <p:nvSpPr>
          <p:cNvPr id="2" name="矩形 1"/>
          <p:cNvSpPr/>
          <p:nvPr/>
        </p:nvSpPr>
        <p:spPr>
          <a:xfrm>
            <a:off x="1428607" y="4653136"/>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A</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292439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运动的线速度大小之比为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𝝋</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运动的角速度大小之比为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运动的周期之比为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做圆周运动的半径之比为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2924390"/>
              </a:xfrm>
              <a:blipFill rotWithShape="1">
                <a:blip r:embed="rId1"/>
                <a:stretch>
                  <a:fillRect l="-2" t="-22" r="1" b="7"/>
                </a:stretch>
              </a:blipFill>
            </p:spPr>
            <p:txBody>
              <a:bodyPr/>
              <a:lstStyle/>
              <a:p>
                <a:r>
                  <a:rPr lang="zh-CN" altLang="en-US">
                    <a:noFill/>
                  </a:rPr>
                  <a:t> </a:t>
                </a:r>
              </a:p>
            </p:txBody>
          </p:sp>
        </mc:Fallback>
      </mc:AlternateContent>
      <p:pic>
        <p:nvPicPr>
          <p:cNvPr id="3" name="24解析.eps" descr="id:2147491546;FounderCES"/>
          <p:cNvPicPr/>
          <p:nvPr/>
        </p:nvPicPr>
        <p:blipFill>
          <a:blip r:embed="rId2"/>
          <a:stretch>
            <a:fillRect/>
          </a:stretch>
        </p:blipFill>
        <p:spPr>
          <a:xfrm>
            <a:off x="392054" y="1052736"/>
            <a:ext cx="840740" cy="29972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728376"/>
              </a:xfrm>
              <a:solidFill>
                <a:srgbClr val="E3F2E7"/>
              </a:solidFill>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公式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m:t>
                        </m:r>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中物理量的含义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是弧长并非位移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是比值定义法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极限思想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弧长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等于位移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此时线速度就是该点的瞬时速度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2728376"/>
              </a:xfrm>
              <a:blipFill rotWithShape="1">
                <a:blip r:embed="rId1"/>
                <a:stretch>
                  <a:fillRect l="-2" t="-23" r="1" b="15"/>
                </a:stretch>
              </a:blipFill>
            </p:spPr>
            <p:txBody>
              <a:bodyPr/>
              <a:lstStyle/>
              <a:p>
                <a:r>
                  <a:rPr lang="zh-CN" altLang="en-US">
                    <a:noFill/>
                  </a:rPr>
                  <a:t> </a:t>
                </a:r>
              </a:p>
            </p:txBody>
          </p:sp>
        </mc:Fallback>
      </mc:AlternateContent>
      <p:pic>
        <p:nvPicPr>
          <p:cNvPr id="6" name="名师点拨.eps" descr="id:2147491560;FounderCES"/>
          <p:cNvPicPr/>
          <p:nvPr/>
        </p:nvPicPr>
        <p:blipFill>
          <a:blip r:embed="rId2"/>
          <a:stretch>
            <a:fillRect/>
          </a:stretch>
        </p:blipFill>
        <p:spPr>
          <a:xfrm>
            <a:off x="397406" y="980728"/>
            <a:ext cx="1737360" cy="405765"/>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3649</Words>
  <Application>WPS 演示</Application>
  <PresentationFormat>自定义</PresentationFormat>
  <Paragraphs>176</Paragraphs>
  <Slides>19</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19</vt:i4>
      </vt:variant>
    </vt:vector>
  </HeadingPairs>
  <TitlesOfParts>
    <vt:vector size="32" baseType="lpstr">
      <vt:lpstr>Arial</vt:lpstr>
      <vt:lpstr>宋体</vt:lpstr>
      <vt:lpstr>Wingdings</vt:lpstr>
      <vt:lpstr>Times New Roman</vt:lpstr>
      <vt:lpstr>楷体</vt:lpstr>
      <vt:lpstr>微软雅黑</vt:lpstr>
      <vt:lpstr>黑体</vt:lpstr>
      <vt:lpstr>Book Antiqua</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Azrael</cp:lastModifiedBy>
  <cp:revision>598</cp:revision>
  <dcterms:created xsi:type="dcterms:W3CDTF">2020-11-06T05:24:00Z</dcterms:created>
  <dcterms:modified xsi:type="dcterms:W3CDTF">2025-11-06T07:11:40Z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FBA8680FFBED4816B642F42D460D1628_12</vt:lpwstr>
  </property>
</Properties>
</file>